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0" r:id="rId2"/>
    <p:sldId id="256" r:id="rId3"/>
    <p:sldId id="258" r:id="rId4"/>
    <p:sldId id="259" r:id="rId5"/>
    <p:sldId id="261" r:id="rId6"/>
    <p:sldId id="262" r:id="rId7"/>
    <p:sldId id="257"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2" d="100"/>
          <a:sy n="72" d="100"/>
        </p:scale>
        <p:origin x="61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78CC295-1208-432C-A575-DA17045D9A7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68390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78CC295-1208-432C-A575-DA17045D9A74}" type="datetimeFigureOut">
              <a:rPr lang="en-US" smtClean="0"/>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911323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78CC295-1208-432C-A575-DA17045D9A74}" type="datetimeFigureOut">
              <a:rPr lang="en-US" smtClean="0"/>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190686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78CC295-1208-432C-A575-DA17045D9A7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1012535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78CC295-1208-432C-A575-DA17045D9A74}" type="datetimeFigureOut">
              <a:rPr lang="en-US" smtClean="0"/>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6914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478CC295-1208-432C-A575-DA17045D9A74}" type="datetimeFigureOut">
              <a:rPr lang="en-US" smtClean="0"/>
              <a:t>10/20/2020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4015319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2" name="Date Placeholder 1"/>
          <p:cNvSpPr>
            <a:spLocks noGrp="1"/>
          </p:cNvSpPr>
          <p:nvPr>
            <p:ph type="dt" sz="half" idx="10"/>
          </p:nvPr>
        </p:nvSpPr>
        <p:spPr/>
        <p:txBody>
          <a:bodyPr/>
          <a:lstStyle/>
          <a:p>
            <a:fld id="{478CC295-1208-432C-A575-DA17045D9A74}" type="datetimeFigureOut">
              <a:rPr lang="en-US" smtClean="0"/>
              <a:t>10/20/2020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2553543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2" name="Date Placeholder 1"/>
          <p:cNvSpPr>
            <a:spLocks noGrp="1"/>
          </p:cNvSpPr>
          <p:nvPr>
            <p:ph type="dt" sz="half" idx="10"/>
          </p:nvPr>
        </p:nvSpPr>
        <p:spPr/>
        <p:txBody>
          <a:bodyPr/>
          <a:lstStyle/>
          <a:p>
            <a:fld id="{478CC295-1208-432C-A575-DA17045D9A74}" type="datetimeFigureOut">
              <a:rPr lang="en-US" smtClean="0"/>
              <a:t>10/20/2020</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12077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78CC295-1208-432C-A575-DA17045D9A74}" type="datetimeFigureOut">
              <a:rPr lang="en-US" smtClean="0"/>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3446415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478CC295-1208-432C-A575-DA17045D9A74}" type="datetimeFigureOut">
              <a:rPr lang="en-US" smtClean="0"/>
              <a:t>10/20/2020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1146886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8" name="Date Placeholder 7"/>
          <p:cNvSpPr>
            <a:spLocks noGrp="1"/>
          </p:cNvSpPr>
          <p:nvPr>
            <p:ph type="dt" sz="half" idx="10"/>
          </p:nvPr>
        </p:nvSpPr>
        <p:spPr/>
        <p:txBody>
          <a:bodyPr/>
          <a:lstStyle/>
          <a:p>
            <a:fld id="{478CC295-1208-432C-A575-DA17045D9A74}" type="datetimeFigureOut">
              <a:rPr lang="en-US" smtClean="0"/>
              <a:t>10/20/2020</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6976B9B4-1EEF-4933-A2E3-41AD6529EA1D}" type="slidenum">
              <a:rPr lang="en-US" smtClean="0"/>
              <a:t>‹Nº›</a:t>
            </a:fld>
            <a:endParaRPr lang="en-US"/>
          </a:p>
        </p:txBody>
      </p:sp>
    </p:spTree>
    <p:extLst>
      <p:ext uri="{BB962C8B-B14F-4D97-AF65-F5344CB8AC3E}">
        <p14:creationId xmlns:p14="http://schemas.microsoft.com/office/powerpoint/2010/main" val="2123356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78CC295-1208-432C-A575-DA17045D9A74}" type="datetimeFigureOut">
              <a:rPr lang="en-US" smtClean="0"/>
              <a:t>10/20/2020</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976B9B4-1EEF-4933-A2E3-41AD6529EA1D}" type="slidenum">
              <a:rPr lang="en-US" smtClean="0"/>
              <a:t>‹Nº›</a:t>
            </a:fld>
            <a:endParaRPr lang="en-US"/>
          </a:p>
        </p:txBody>
      </p:sp>
    </p:spTree>
    <p:extLst>
      <p:ext uri="{BB962C8B-B14F-4D97-AF65-F5344CB8AC3E}">
        <p14:creationId xmlns:p14="http://schemas.microsoft.com/office/powerpoint/2010/main" val="17487131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4C91058-E6D2-44CE-A832-2A301E28C2F2}"/>
              </a:ext>
            </a:extLst>
          </p:cNvPr>
          <p:cNvSpPr>
            <a:spLocks noGrp="1"/>
          </p:cNvSpPr>
          <p:nvPr>
            <p:ph type="ctrTitle"/>
          </p:nvPr>
        </p:nvSpPr>
        <p:spPr>
          <a:xfrm>
            <a:off x="1701200" y="1063042"/>
            <a:ext cx="6112830" cy="1124712"/>
          </a:xfrm>
        </p:spPr>
        <p:txBody>
          <a:bodyPr/>
          <a:lstStyle/>
          <a:p>
            <a:r>
              <a:rPr lang="es-PE" dirty="0"/>
              <a:t>TRABAJO GRUPAL</a:t>
            </a:r>
          </a:p>
        </p:txBody>
      </p:sp>
      <p:sp>
        <p:nvSpPr>
          <p:cNvPr id="5" name="Subtítulo 4">
            <a:extLst>
              <a:ext uri="{FF2B5EF4-FFF2-40B4-BE49-F238E27FC236}">
                <a16:creationId xmlns:a16="http://schemas.microsoft.com/office/drawing/2014/main" id="{378F64F7-DA4C-4619-B62F-6F9B9CA41D4E}"/>
              </a:ext>
            </a:extLst>
          </p:cNvPr>
          <p:cNvSpPr>
            <a:spLocks noGrp="1"/>
          </p:cNvSpPr>
          <p:nvPr>
            <p:ph type="subTitle" idx="1"/>
          </p:nvPr>
        </p:nvSpPr>
        <p:spPr>
          <a:xfrm>
            <a:off x="735580" y="3642324"/>
            <a:ext cx="7315200" cy="2033363"/>
          </a:xfrm>
        </p:spPr>
        <p:txBody>
          <a:bodyPr>
            <a:normAutofit fontScale="92500" lnSpcReduction="10000"/>
          </a:bodyPr>
          <a:lstStyle/>
          <a:p>
            <a:r>
              <a:rPr lang="es-PE" dirty="0"/>
              <a:t>INTEGRANTES:</a:t>
            </a:r>
          </a:p>
          <a:p>
            <a:pPr marL="342900" indent="-342900">
              <a:buClr>
                <a:schemeClr val="bg1"/>
              </a:buClr>
              <a:buFont typeface="Wingdings" panose="05000000000000000000" pitchFamily="2" charset="2"/>
              <a:buChar char="§"/>
            </a:pPr>
            <a:r>
              <a:rPr lang="es-PE" dirty="0"/>
              <a:t>KIARA DEL ROSARIO CASTAGNA UCULMANA</a:t>
            </a:r>
          </a:p>
          <a:p>
            <a:pPr marL="342900" indent="-342900">
              <a:buClr>
                <a:schemeClr val="bg1"/>
              </a:buClr>
              <a:buFont typeface="Wingdings" panose="05000000000000000000" pitchFamily="2" charset="2"/>
              <a:buChar char="§"/>
            </a:pPr>
            <a:r>
              <a:rPr lang="es-PE" dirty="0"/>
              <a:t>CAROLINE VANESSA MONSALVE TUESTA</a:t>
            </a:r>
          </a:p>
          <a:p>
            <a:pPr marL="342900" indent="-342900">
              <a:buClr>
                <a:schemeClr val="bg1"/>
              </a:buClr>
              <a:buFont typeface="Wingdings" panose="05000000000000000000" pitchFamily="2" charset="2"/>
              <a:buChar char="§"/>
            </a:pPr>
            <a:r>
              <a:rPr lang="es-PE" dirty="0"/>
              <a:t>CHRISTIAN VILCA APAZA </a:t>
            </a:r>
          </a:p>
          <a:p>
            <a:pPr marL="342900" indent="-342900">
              <a:buClr>
                <a:schemeClr val="bg1"/>
              </a:buClr>
              <a:buFont typeface="Wingdings" panose="05000000000000000000" pitchFamily="2" charset="2"/>
              <a:buChar char="§"/>
            </a:pPr>
            <a:r>
              <a:rPr lang="es-PE" dirty="0"/>
              <a:t>JOSÉ ALBERTO CHÁVEZ PAREDES</a:t>
            </a:r>
          </a:p>
        </p:txBody>
      </p:sp>
      <p:sp>
        <p:nvSpPr>
          <p:cNvPr id="6" name="Subtítulo 4">
            <a:extLst>
              <a:ext uri="{FF2B5EF4-FFF2-40B4-BE49-F238E27FC236}">
                <a16:creationId xmlns:a16="http://schemas.microsoft.com/office/drawing/2014/main" id="{3E514A86-CC09-4A57-811C-714698B3CDE7}"/>
              </a:ext>
            </a:extLst>
          </p:cNvPr>
          <p:cNvSpPr txBox="1">
            <a:spLocks/>
          </p:cNvSpPr>
          <p:nvPr/>
        </p:nvSpPr>
        <p:spPr>
          <a:xfrm>
            <a:off x="735580" y="2372951"/>
            <a:ext cx="7315200" cy="1403074"/>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s-PE" sz="2000" dirty="0"/>
              <a:t>CURSO:</a:t>
            </a:r>
          </a:p>
          <a:p>
            <a:pPr marL="342900" indent="-342900">
              <a:buClr>
                <a:schemeClr val="bg1"/>
              </a:buClr>
              <a:buFont typeface="Wingdings" panose="05000000000000000000" pitchFamily="2" charset="2"/>
              <a:buChar char="§"/>
            </a:pPr>
            <a:r>
              <a:rPr lang="es-PE" sz="2000" dirty="0"/>
              <a:t>COMPETENCIAS INTERPERSONALES PARA EL TRABAJO </a:t>
            </a:r>
          </a:p>
        </p:txBody>
      </p:sp>
    </p:spTree>
    <p:extLst>
      <p:ext uri="{BB962C8B-B14F-4D97-AF65-F5344CB8AC3E}">
        <p14:creationId xmlns:p14="http://schemas.microsoft.com/office/powerpoint/2010/main" val="343369763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4" name="Título 3"/>
          <p:cNvSpPr>
            <a:spLocks noGrp="1"/>
          </p:cNvSpPr>
          <p:nvPr>
            <p:ph type="title"/>
          </p:nvPr>
        </p:nvSpPr>
        <p:spPr>
          <a:xfrm>
            <a:off x="147134" y="1128408"/>
            <a:ext cx="3148516" cy="4601183"/>
          </a:xfrm>
        </p:spPr>
        <p:txBody>
          <a:bodyPr>
            <a:normAutofit/>
          </a:bodyPr>
          <a:lstStyle/>
          <a:p>
            <a:pPr algn="ctr"/>
            <a:r>
              <a:rPr lang="es-ES" sz="4400" dirty="0"/>
              <a:t>Experiencias Prácticas</a:t>
            </a:r>
            <a:endParaRPr lang="en-US" sz="4400" dirty="0"/>
          </a:p>
        </p:txBody>
      </p:sp>
      <p:sp>
        <p:nvSpPr>
          <p:cNvPr id="5" name="Marcador de contenido 4"/>
          <p:cNvSpPr>
            <a:spLocks noGrp="1"/>
          </p:cNvSpPr>
          <p:nvPr>
            <p:ph idx="1"/>
          </p:nvPr>
        </p:nvSpPr>
        <p:spPr>
          <a:xfrm>
            <a:off x="3987222" y="1408139"/>
            <a:ext cx="7315200" cy="2471738"/>
          </a:xfrm>
        </p:spPr>
        <p:txBody>
          <a:bodyPr>
            <a:normAutofit/>
          </a:bodyPr>
          <a:lstStyle/>
          <a:p>
            <a:pPr marL="0" indent="0" algn="just">
              <a:buNone/>
            </a:pPr>
            <a:r>
              <a:rPr lang="es-ES" sz="1900" dirty="0"/>
              <a:t>Cuando cumplí 18 años, postulé para un trabajo de </a:t>
            </a:r>
            <a:r>
              <a:rPr lang="es-ES" sz="1900" dirty="0" err="1"/>
              <a:t>Call</a:t>
            </a:r>
            <a:r>
              <a:rPr lang="es-ES" sz="1900" dirty="0"/>
              <a:t> Center(cobranzas), entré sin experiencia alguna, ya que, era mi primer trabajo y me encontré con un ambiente laboral muy agradable, desde mi primer día me sentí cómoda hice una estupenda relación con mi  supervisora y mis compañeros, me ayudaron un montón tanto así que llegue a la meta que me ponía la empresa y recibí un bono extra.</a:t>
            </a:r>
          </a:p>
          <a:p>
            <a:pPr marL="514350" indent="-514350" algn="just">
              <a:buFont typeface="+mj-lt"/>
              <a:buAutoNum type="arabicPeriod"/>
            </a:pPr>
            <a:endParaRPr lang="es-ES" sz="2400" dirty="0">
              <a:latin typeface="Bahnschrift SemiLight Condensed" panose="020B0502040204020203" pitchFamily="34" charset="0"/>
            </a:endParaRPr>
          </a:p>
          <a:p>
            <a:endParaRPr lang="es-ES" dirty="0"/>
          </a:p>
          <a:p>
            <a:endParaRPr lang="en-US" dirty="0"/>
          </a:p>
        </p:txBody>
      </p:sp>
      <p:pic>
        <p:nvPicPr>
          <p:cNvPr id="2" name="Sonido grabad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96444" y="6199612"/>
            <a:ext cx="609600" cy="609600"/>
          </a:xfrm>
          <a:prstGeom prst="rect">
            <a:avLst/>
          </a:prstGeom>
        </p:spPr>
      </p:pic>
      <p:sp>
        <p:nvSpPr>
          <p:cNvPr id="3" name="Rectángulo 2">
            <a:extLst>
              <a:ext uri="{FF2B5EF4-FFF2-40B4-BE49-F238E27FC236}">
                <a16:creationId xmlns:a16="http://schemas.microsoft.com/office/drawing/2014/main" id="{8C78D01E-F8E2-40FC-8C2C-25CF83EAC2B0}"/>
              </a:ext>
            </a:extLst>
          </p:cNvPr>
          <p:cNvSpPr/>
          <p:nvPr/>
        </p:nvSpPr>
        <p:spPr>
          <a:xfrm>
            <a:off x="3600450" y="771525"/>
            <a:ext cx="7962659" cy="24717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7" name="CuadroTexto 6">
            <a:extLst>
              <a:ext uri="{FF2B5EF4-FFF2-40B4-BE49-F238E27FC236}">
                <a16:creationId xmlns:a16="http://schemas.microsoft.com/office/drawing/2014/main" id="{F1F69B37-7B92-4F39-942B-B3A81FAFAFE8}"/>
              </a:ext>
            </a:extLst>
          </p:cNvPr>
          <p:cNvSpPr txBox="1"/>
          <p:nvPr/>
        </p:nvSpPr>
        <p:spPr>
          <a:xfrm>
            <a:off x="3600450" y="364362"/>
            <a:ext cx="419786" cy="858040"/>
          </a:xfrm>
          <a:prstGeom prst="rect">
            <a:avLst/>
          </a:prstGeom>
          <a:noFill/>
        </p:spPr>
        <p:txBody>
          <a:bodyPr wrap="square" rtlCol="0">
            <a:spAutoFit/>
          </a:bodyPr>
          <a:lstStyle/>
          <a:p>
            <a:r>
              <a:rPr lang="es-PE" sz="4800" dirty="0">
                <a:solidFill>
                  <a:schemeClr val="tx1">
                    <a:lumMod val="65000"/>
                    <a:lumOff val="35000"/>
                  </a:schemeClr>
                </a:solidFill>
                <a:latin typeface="Bahnschrift Condensed" panose="020B0502040204020203" pitchFamily="34" charset="0"/>
              </a:rPr>
              <a:t>1</a:t>
            </a:r>
          </a:p>
        </p:txBody>
      </p:sp>
      <p:sp>
        <p:nvSpPr>
          <p:cNvPr id="9" name="Rectángulo 8">
            <a:extLst>
              <a:ext uri="{FF2B5EF4-FFF2-40B4-BE49-F238E27FC236}">
                <a16:creationId xmlns:a16="http://schemas.microsoft.com/office/drawing/2014/main" id="{14C2C1CB-FF8B-412B-80E3-16E82BE16D38}"/>
              </a:ext>
            </a:extLst>
          </p:cNvPr>
          <p:cNvSpPr/>
          <p:nvPr/>
        </p:nvSpPr>
        <p:spPr>
          <a:xfrm>
            <a:off x="3600450" y="3614737"/>
            <a:ext cx="7962659" cy="24717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CuadroTexto 9">
            <a:extLst>
              <a:ext uri="{FF2B5EF4-FFF2-40B4-BE49-F238E27FC236}">
                <a16:creationId xmlns:a16="http://schemas.microsoft.com/office/drawing/2014/main" id="{368F072D-E8E3-45A5-9AD1-1C10D97887FC}"/>
              </a:ext>
            </a:extLst>
          </p:cNvPr>
          <p:cNvSpPr txBox="1"/>
          <p:nvPr/>
        </p:nvSpPr>
        <p:spPr>
          <a:xfrm>
            <a:off x="3924179" y="3783566"/>
            <a:ext cx="7315200" cy="2416046"/>
          </a:xfrm>
          <a:prstGeom prst="rect">
            <a:avLst/>
          </a:prstGeom>
          <a:noFill/>
        </p:spPr>
        <p:txBody>
          <a:bodyPr wrap="square" rtlCol="0">
            <a:spAutoFit/>
          </a:bodyPr>
          <a:lstStyle/>
          <a:p>
            <a:pPr algn="just"/>
            <a:r>
              <a:rPr lang="es-ES" sz="1900" dirty="0">
                <a:solidFill>
                  <a:schemeClr val="tx1">
                    <a:lumMod val="65000"/>
                    <a:lumOff val="35000"/>
                  </a:schemeClr>
                </a:solidFill>
              </a:rPr>
              <a:t>Postulé a un trabajo de recepcionista de una clínica odontológica, los primeros días todo marchaba bien, pero después todo se volvió incómodo, ya que, el doctor me escribía al WhatsApp en horas no apropiadas y desde ese momento empecé a sentirme incómoda, cuando estaba en el trabajo me decía cosas fuera de lugar, me llamaba a cada rato sin razón alguna me hacía preguntas personales que no tenían nada que ver con lo laboral, decidí renunciar y duré solo 2 meses.</a:t>
            </a:r>
          </a:p>
          <a:p>
            <a:endParaRPr lang="es-PE" dirty="0"/>
          </a:p>
        </p:txBody>
      </p:sp>
      <p:sp>
        <p:nvSpPr>
          <p:cNvPr id="12" name="CuadroTexto 11">
            <a:extLst>
              <a:ext uri="{FF2B5EF4-FFF2-40B4-BE49-F238E27FC236}">
                <a16:creationId xmlns:a16="http://schemas.microsoft.com/office/drawing/2014/main" id="{ECF2DD10-BCAB-454F-82E2-762D6204948F}"/>
              </a:ext>
            </a:extLst>
          </p:cNvPr>
          <p:cNvSpPr txBox="1"/>
          <p:nvPr/>
        </p:nvSpPr>
        <p:spPr>
          <a:xfrm>
            <a:off x="3638309" y="3178477"/>
            <a:ext cx="514350" cy="830997"/>
          </a:xfrm>
          <a:prstGeom prst="rect">
            <a:avLst/>
          </a:prstGeom>
          <a:noFill/>
        </p:spPr>
        <p:txBody>
          <a:bodyPr wrap="square" rtlCol="0">
            <a:spAutoFit/>
          </a:bodyPr>
          <a:lstStyle/>
          <a:p>
            <a:r>
              <a:rPr lang="es-PE" sz="4800" dirty="0">
                <a:solidFill>
                  <a:schemeClr val="tx1">
                    <a:lumMod val="65000"/>
                    <a:lumOff val="35000"/>
                  </a:schemeClr>
                </a:solidFill>
                <a:latin typeface="Bahnschrift Condensed" panose="020B0502040204020203" pitchFamily="34" charset="0"/>
              </a:rPr>
              <a:t>2</a:t>
            </a:r>
          </a:p>
        </p:txBody>
      </p:sp>
    </p:spTree>
    <p:extLst>
      <p:ext uri="{BB962C8B-B14F-4D97-AF65-F5344CB8AC3E}">
        <p14:creationId xmlns:p14="http://schemas.microsoft.com/office/powerpoint/2010/main" val="411662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9B658-9B93-466B-AE2B-61D514E38E1F}"/>
              </a:ext>
            </a:extLst>
          </p:cNvPr>
          <p:cNvSpPr>
            <a:spLocks noGrp="1"/>
          </p:cNvSpPr>
          <p:nvPr>
            <p:ph type="title"/>
          </p:nvPr>
        </p:nvSpPr>
        <p:spPr>
          <a:xfrm>
            <a:off x="0" y="4306817"/>
            <a:ext cx="3465100" cy="1600200"/>
          </a:xfrm>
        </p:spPr>
        <p:txBody>
          <a:bodyPr>
            <a:noAutofit/>
          </a:bodyPr>
          <a:lstStyle/>
          <a:p>
            <a:pPr algn="ctr"/>
            <a:r>
              <a:rPr lang="es-PE" sz="4400" dirty="0">
                <a:effectLst/>
                <a:ea typeface="Calibri" panose="020F0502020204030204" pitchFamily="34" charset="0"/>
                <a:cs typeface="Times New Roman" panose="02020603050405020304" pitchFamily="18" charset="0"/>
              </a:rPr>
              <a:t>¿Qué indicios pueden hacer pensar que una organización o una parte de ella está en un cierto nivel?</a:t>
            </a:r>
            <a:endParaRPr lang="es-PE" sz="4400" dirty="0"/>
          </a:p>
        </p:txBody>
      </p:sp>
      <p:sp>
        <p:nvSpPr>
          <p:cNvPr id="4" name="Marcador de texto 3">
            <a:extLst>
              <a:ext uri="{FF2B5EF4-FFF2-40B4-BE49-F238E27FC236}">
                <a16:creationId xmlns:a16="http://schemas.microsoft.com/office/drawing/2014/main" id="{CD6FBBBE-600C-4578-BB96-169F7BECE00F}"/>
              </a:ext>
            </a:extLst>
          </p:cNvPr>
          <p:cNvSpPr>
            <a:spLocks noGrp="1"/>
          </p:cNvSpPr>
          <p:nvPr>
            <p:ph type="body" sz="half" idx="2"/>
          </p:nvPr>
        </p:nvSpPr>
        <p:spPr>
          <a:xfrm>
            <a:off x="4247351" y="1690025"/>
            <a:ext cx="6372229" cy="2363525"/>
          </a:xfrm>
        </p:spPr>
        <p:txBody>
          <a:bodyPr>
            <a:noAutofit/>
          </a:bodyPr>
          <a:lstStyle/>
          <a:p>
            <a:pPr marL="285750" indent="-285750" algn="just">
              <a:buFont typeface="Arial" panose="020B0604020202020204" pitchFamily="34" charset="0"/>
              <a:buChar char="•"/>
            </a:pPr>
            <a:r>
              <a:rPr lang="es-ES" sz="2000" dirty="0">
                <a:solidFill>
                  <a:schemeClr val="tx1">
                    <a:lumMod val="65000"/>
                    <a:lumOff val="35000"/>
                  </a:schemeClr>
                </a:solidFill>
              </a:rPr>
              <a:t>El desempeño de cada trabajador en la organización.</a:t>
            </a:r>
          </a:p>
          <a:p>
            <a:pPr marL="285750" indent="-285750" algn="just">
              <a:buFont typeface="Arial" panose="020B0604020202020204" pitchFamily="34" charset="0"/>
              <a:buChar char="•"/>
            </a:pPr>
            <a:r>
              <a:rPr lang="es-PE" sz="2000" dirty="0">
                <a:solidFill>
                  <a:schemeClr val="tx1">
                    <a:lumMod val="65000"/>
                    <a:lumOff val="35000"/>
                  </a:schemeClr>
                </a:solidFill>
              </a:rPr>
              <a:t>Estabilidad económica de los trabajadores.</a:t>
            </a:r>
          </a:p>
          <a:p>
            <a:pPr marL="285750" indent="-285750" algn="just">
              <a:buFont typeface="Arial" panose="020B0604020202020204" pitchFamily="34" charset="0"/>
              <a:buChar char="•"/>
            </a:pPr>
            <a:r>
              <a:rPr lang="es-PE" sz="2000" dirty="0">
                <a:solidFill>
                  <a:schemeClr val="tx1">
                    <a:lumMod val="65000"/>
                    <a:lumOff val="35000"/>
                  </a:schemeClr>
                </a:solidFill>
              </a:rPr>
              <a:t>Interacción con los empleados.</a:t>
            </a:r>
          </a:p>
          <a:p>
            <a:pPr marL="285750" indent="-285750" algn="just">
              <a:buFont typeface="Arial" panose="020B0604020202020204" pitchFamily="34" charset="0"/>
              <a:buChar char="•"/>
            </a:pPr>
            <a:r>
              <a:rPr lang="es-PE" sz="2000" dirty="0">
                <a:solidFill>
                  <a:schemeClr val="tx1">
                    <a:lumMod val="65000"/>
                    <a:lumOff val="35000"/>
                  </a:schemeClr>
                </a:solidFill>
              </a:rPr>
              <a:t>Encuestas para medir la satisfacción de los empleados.</a:t>
            </a:r>
          </a:p>
        </p:txBody>
      </p:sp>
      <p:pic>
        <p:nvPicPr>
          <p:cNvPr id="3" name="pregunta2">
            <a:hlinkClick r:id="" action="ppaction://media"/>
            <a:extLst>
              <a:ext uri="{FF2B5EF4-FFF2-40B4-BE49-F238E27FC236}">
                <a16:creationId xmlns:a16="http://schemas.microsoft.com/office/drawing/2014/main" id="{64FE6EBE-A6A3-4157-8A8D-3F2428F63CC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048378" y="6107042"/>
            <a:ext cx="609600" cy="609600"/>
          </a:xfrm>
          <a:prstGeom prst="rect">
            <a:avLst/>
          </a:prstGeom>
        </p:spPr>
      </p:pic>
      <p:pic>
        <p:nvPicPr>
          <p:cNvPr id="7" name="Imagen 6">
            <a:extLst>
              <a:ext uri="{FF2B5EF4-FFF2-40B4-BE49-F238E27FC236}">
                <a16:creationId xmlns:a16="http://schemas.microsoft.com/office/drawing/2014/main" id="{750DE625-48AA-4EDE-AAAB-F3EEB21F4967}"/>
              </a:ext>
            </a:extLst>
          </p:cNvPr>
          <p:cNvPicPr>
            <a:picLocks noChangeAspect="1"/>
          </p:cNvPicPr>
          <p:nvPr/>
        </p:nvPicPr>
        <p:blipFill rotWithShape="1">
          <a:blip r:embed="rId5"/>
          <a:srcRect b="6072"/>
          <a:stretch/>
        </p:blipFill>
        <p:spPr>
          <a:xfrm>
            <a:off x="6067423" y="4526282"/>
            <a:ext cx="2037557" cy="1580760"/>
          </a:xfrm>
          <a:prstGeom prst="rect">
            <a:avLst/>
          </a:prstGeom>
        </p:spPr>
      </p:pic>
      <p:pic>
        <p:nvPicPr>
          <p:cNvPr id="8" name="Imagen 7">
            <a:extLst>
              <a:ext uri="{FF2B5EF4-FFF2-40B4-BE49-F238E27FC236}">
                <a16:creationId xmlns:a16="http://schemas.microsoft.com/office/drawing/2014/main" id="{C9590770-E0A2-4FFE-B5A6-50A32D7D1442}"/>
              </a:ext>
            </a:extLst>
          </p:cNvPr>
          <p:cNvPicPr>
            <a:picLocks noChangeAspect="1"/>
          </p:cNvPicPr>
          <p:nvPr/>
        </p:nvPicPr>
        <p:blipFill>
          <a:blip r:embed="rId6"/>
          <a:stretch>
            <a:fillRect/>
          </a:stretch>
        </p:blipFill>
        <p:spPr>
          <a:xfrm>
            <a:off x="4058443" y="4526282"/>
            <a:ext cx="2037557" cy="1580760"/>
          </a:xfrm>
          <a:prstGeom prst="rect">
            <a:avLst/>
          </a:prstGeom>
        </p:spPr>
      </p:pic>
      <p:pic>
        <p:nvPicPr>
          <p:cNvPr id="9" name="Imagen 8">
            <a:extLst>
              <a:ext uri="{FF2B5EF4-FFF2-40B4-BE49-F238E27FC236}">
                <a16:creationId xmlns:a16="http://schemas.microsoft.com/office/drawing/2014/main" id="{210E1FEC-260C-400A-9982-B01382713B93}"/>
              </a:ext>
            </a:extLst>
          </p:cNvPr>
          <p:cNvPicPr>
            <a:picLocks noChangeAspect="1"/>
          </p:cNvPicPr>
          <p:nvPr/>
        </p:nvPicPr>
        <p:blipFill rotWithShape="1">
          <a:blip r:embed="rId7"/>
          <a:srcRect l="8696" r="6280"/>
          <a:stretch/>
        </p:blipFill>
        <p:spPr>
          <a:xfrm>
            <a:off x="8104980" y="4526282"/>
            <a:ext cx="2514600" cy="1580760"/>
          </a:xfrm>
          <a:prstGeom prst="rect">
            <a:avLst/>
          </a:prstGeom>
        </p:spPr>
      </p:pic>
      <p:sp>
        <p:nvSpPr>
          <p:cNvPr id="10" name="Rectángulo 9">
            <a:extLst>
              <a:ext uri="{FF2B5EF4-FFF2-40B4-BE49-F238E27FC236}">
                <a16:creationId xmlns:a16="http://schemas.microsoft.com/office/drawing/2014/main" id="{41BC97C3-EB29-4409-9D14-1A96276F241C}"/>
              </a:ext>
            </a:extLst>
          </p:cNvPr>
          <p:cNvSpPr/>
          <p:nvPr/>
        </p:nvSpPr>
        <p:spPr>
          <a:xfrm>
            <a:off x="4058443" y="771525"/>
            <a:ext cx="6561137" cy="36004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Tree>
    <p:extLst>
      <p:ext uri="{BB962C8B-B14F-4D97-AF65-F5344CB8AC3E}">
        <p14:creationId xmlns:p14="http://schemas.microsoft.com/office/powerpoint/2010/main" val="4166302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D9B658-9B93-466B-AE2B-61D514E38E1F}"/>
              </a:ext>
            </a:extLst>
          </p:cNvPr>
          <p:cNvSpPr>
            <a:spLocks noGrp="1"/>
          </p:cNvSpPr>
          <p:nvPr>
            <p:ph type="title"/>
          </p:nvPr>
        </p:nvSpPr>
        <p:spPr>
          <a:xfrm>
            <a:off x="326172" y="3817533"/>
            <a:ext cx="2802792" cy="1600200"/>
          </a:xfrm>
        </p:spPr>
        <p:txBody>
          <a:bodyPr>
            <a:noAutofit/>
          </a:bodyPr>
          <a:lstStyle/>
          <a:p>
            <a:pPr algn="ctr"/>
            <a:r>
              <a:rPr lang="es-PE" sz="4000" dirty="0">
                <a:effectLst/>
                <a:latin typeface="Corbel" panose="020B0503020204020204" pitchFamily="34" charset="0"/>
                <a:ea typeface="Calibri" panose="020F0502020204030204" pitchFamily="34" charset="0"/>
              </a:rPr>
              <a:t>¿Hay riesgo de que una organización se deslice hacia niveles inferiores? ¿Por qué?</a:t>
            </a:r>
            <a:endParaRPr lang="es-PE" sz="4000" dirty="0">
              <a:latin typeface="Corbel" panose="020B0503020204020204" pitchFamily="34" charset="0"/>
            </a:endParaRPr>
          </a:p>
        </p:txBody>
      </p:sp>
      <p:sp>
        <p:nvSpPr>
          <p:cNvPr id="4" name="Marcador de texto 3">
            <a:extLst>
              <a:ext uri="{FF2B5EF4-FFF2-40B4-BE49-F238E27FC236}">
                <a16:creationId xmlns:a16="http://schemas.microsoft.com/office/drawing/2014/main" id="{CD6FBBBE-600C-4578-BB96-169F7BECE00F}"/>
              </a:ext>
            </a:extLst>
          </p:cNvPr>
          <p:cNvSpPr>
            <a:spLocks noGrp="1"/>
          </p:cNvSpPr>
          <p:nvPr>
            <p:ph type="body" sz="half" idx="2"/>
          </p:nvPr>
        </p:nvSpPr>
        <p:spPr>
          <a:xfrm>
            <a:off x="5074630" y="3043484"/>
            <a:ext cx="4842671" cy="1162878"/>
          </a:xfrm>
        </p:spPr>
        <p:txBody>
          <a:bodyPr>
            <a:noAutofit/>
          </a:bodyPr>
          <a:lstStyle/>
          <a:p>
            <a:pPr algn="just"/>
            <a:r>
              <a:rPr lang="es-ES" sz="2000" dirty="0">
                <a:solidFill>
                  <a:schemeClr val="tx1">
                    <a:lumMod val="65000"/>
                    <a:lumOff val="35000"/>
                  </a:schemeClr>
                </a:solidFill>
              </a:rPr>
              <a:t>Sí, puede ser por una crisis económica, o una falta de atención muy grave con sus trabajadores.</a:t>
            </a:r>
            <a:endParaRPr lang="es-PE" sz="2000" dirty="0">
              <a:solidFill>
                <a:schemeClr val="tx1">
                  <a:lumMod val="65000"/>
                  <a:lumOff val="35000"/>
                </a:schemeClr>
              </a:solidFill>
            </a:endParaRPr>
          </a:p>
        </p:txBody>
      </p:sp>
      <p:pic>
        <p:nvPicPr>
          <p:cNvPr id="3" name="pregunta3">
            <a:hlinkClick r:id="" action="ppaction://media"/>
            <a:extLst>
              <a:ext uri="{FF2B5EF4-FFF2-40B4-BE49-F238E27FC236}">
                <a16:creationId xmlns:a16="http://schemas.microsoft.com/office/drawing/2014/main" id="{09792985-FA69-467B-A713-CD40643218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6864" y="6098590"/>
            <a:ext cx="609600" cy="609600"/>
          </a:xfrm>
          <a:prstGeom prst="rect">
            <a:avLst/>
          </a:prstGeom>
        </p:spPr>
      </p:pic>
      <p:sp>
        <p:nvSpPr>
          <p:cNvPr id="5" name="Rectángulo 4">
            <a:extLst>
              <a:ext uri="{FF2B5EF4-FFF2-40B4-BE49-F238E27FC236}">
                <a16:creationId xmlns:a16="http://schemas.microsoft.com/office/drawing/2014/main" id="{607E56EA-DC92-4F40-A09A-B966736E3276}"/>
              </a:ext>
            </a:extLst>
          </p:cNvPr>
          <p:cNvSpPr/>
          <p:nvPr/>
        </p:nvSpPr>
        <p:spPr>
          <a:xfrm>
            <a:off x="4029868" y="1628775"/>
            <a:ext cx="6561137" cy="36004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6" name="Imagen 5">
            <a:extLst>
              <a:ext uri="{FF2B5EF4-FFF2-40B4-BE49-F238E27FC236}">
                <a16:creationId xmlns:a16="http://schemas.microsoft.com/office/drawing/2014/main" id="{E0F47EF9-3AF6-4494-BDE4-29D8D3CEC4A4}"/>
              </a:ext>
            </a:extLst>
          </p:cNvPr>
          <p:cNvPicPr>
            <a:picLocks noChangeAspect="1"/>
          </p:cNvPicPr>
          <p:nvPr/>
        </p:nvPicPr>
        <p:blipFill>
          <a:blip r:embed="rId5"/>
          <a:stretch>
            <a:fillRect/>
          </a:stretch>
        </p:blipFill>
        <p:spPr>
          <a:xfrm>
            <a:off x="3806340" y="735947"/>
            <a:ext cx="3128963" cy="1915692"/>
          </a:xfrm>
          <a:prstGeom prst="rect">
            <a:avLst/>
          </a:prstGeom>
        </p:spPr>
      </p:pic>
      <p:pic>
        <p:nvPicPr>
          <p:cNvPr id="8" name="Imagen 7">
            <a:extLst>
              <a:ext uri="{FF2B5EF4-FFF2-40B4-BE49-F238E27FC236}">
                <a16:creationId xmlns:a16="http://schemas.microsoft.com/office/drawing/2014/main" id="{1092525C-7758-4A06-81F4-A5812FEA2322}"/>
              </a:ext>
            </a:extLst>
          </p:cNvPr>
          <p:cNvPicPr>
            <a:picLocks noChangeAspect="1"/>
          </p:cNvPicPr>
          <p:nvPr/>
        </p:nvPicPr>
        <p:blipFill>
          <a:blip r:embed="rId6"/>
          <a:stretch>
            <a:fillRect/>
          </a:stretch>
        </p:blipFill>
        <p:spPr>
          <a:xfrm>
            <a:off x="7803832" y="4271379"/>
            <a:ext cx="3128963" cy="1915692"/>
          </a:xfrm>
          <a:prstGeom prst="rect">
            <a:avLst/>
          </a:prstGeom>
        </p:spPr>
      </p:pic>
    </p:spTree>
    <p:extLst>
      <p:ext uri="{BB962C8B-B14F-4D97-AF65-F5344CB8AC3E}">
        <p14:creationId xmlns:p14="http://schemas.microsoft.com/office/powerpoint/2010/main" val="394888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0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1A85475F-777F-44E6-A5CA-F76B5998D302}"/>
              </a:ext>
            </a:extLst>
          </p:cNvPr>
          <p:cNvSpPr>
            <a:spLocks noGrp="1"/>
          </p:cNvSpPr>
          <p:nvPr>
            <p:ph type="title"/>
          </p:nvPr>
        </p:nvSpPr>
        <p:spPr/>
        <p:txBody>
          <a:bodyPr>
            <a:noAutofit/>
          </a:bodyPr>
          <a:lstStyle/>
          <a:p>
            <a:pPr algn="ctr"/>
            <a:r>
              <a:rPr lang="es-ES" sz="4000" dirty="0"/>
              <a:t>¿Qué papel tiene el liderazgo en la mejora de la calidad humana en el trato dentro de la empresa?</a:t>
            </a:r>
            <a:endParaRPr lang="es-PE" sz="4000" dirty="0"/>
          </a:p>
        </p:txBody>
      </p:sp>
      <p:sp>
        <p:nvSpPr>
          <p:cNvPr id="8" name="CuadroTexto 7">
            <a:extLst>
              <a:ext uri="{FF2B5EF4-FFF2-40B4-BE49-F238E27FC236}">
                <a16:creationId xmlns:a16="http://schemas.microsoft.com/office/drawing/2014/main" id="{3622EB67-68E5-4188-A947-CCF5BEE157AF}"/>
              </a:ext>
            </a:extLst>
          </p:cNvPr>
          <p:cNvSpPr txBox="1"/>
          <p:nvPr/>
        </p:nvSpPr>
        <p:spPr>
          <a:xfrm>
            <a:off x="4943475" y="1845932"/>
            <a:ext cx="5400673" cy="1938992"/>
          </a:xfrm>
          <a:prstGeom prst="rect">
            <a:avLst/>
          </a:prstGeom>
          <a:noFill/>
        </p:spPr>
        <p:txBody>
          <a:bodyPr wrap="square" rtlCol="0">
            <a:spAutoFit/>
          </a:bodyPr>
          <a:lstStyle/>
          <a:p>
            <a:pPr algn="just"/>
            <a:r>
              <a:rPr lang="es-ES" sz="2000" dirty="0">
                <a:solidFill>
                  <a:schemeClr val="tx1">
                    <a:lumMod val="65000"/>
                    <a:lumOff val="35000"/>
                  </a:schemeClr>
                </a:solidFill>
                <a:latin typeface="Corbel" panose="020B0503020204020204" pitchFamily="34" charset="0"/>
              </a:rPr>
              <a:t>El papel más importante del líder es influir en otros para lograr buenos resultados, ya que,  como responsable tiene que tener la capacidad de coordinar, organizar y sobre todo, motivar un equipo de gente para que sigan su visión y consigan sus objetivos y metas.</a:t>
            </a:r>
            <a:endParaRPr lang="es-PE" sz="2000" dirty="0">
              <a:solidFill>
                <a:schemeClr val="tx1">
                  <a:lumMod val="65000"/>
                  <a:lumOff val="35000"/>
                </a:schemeClr>
              </a:solidFill>
              <a:latin typeface="Corbel" panose="020B0503020204020204" pitchFamily="34" charset="0"/>
            </a:endParaRPr>
          </a:p>
        </p:txBody>
      </p:sp>
      <p:sp>
        <p:nvSpPr>
          <p:cNvPr id="10" name="Rectángulo 9">
            <a:extLst>
              <a:ext uri="{FF2B5EF4-FFF2-40B4-BE49-F238E27FC236}">
                <a16:creationId xmlns:a16="http://schemas.microsoft.com/office/drawing/2014/main" id="{099957FA-F7EF-4858-8468-3AFF77279FB3}"/>
              </a:ext>
            </a:extLst>
          </p:cNvPr>
          <p:cNvSpPr/>
          <p:nvPr/>
        </p:nvSpPr>
        <p:spPr>
          <a:xfrm>
            <a:off x="4729163" y="1419825"/>
            <a:ext cx="5829299" cy="284321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2" name="Imagen 11">
            <a:extLst>
              <a:ext uri="{FF2B5EF4-FFF2-40B4-BE49-F238E27FC236}">
                <a16:creationId xmlns:a16="http://schemas.microsoft.com/office/drawing/2014/main" id="{593820E0-16E1-4B70-A06D-A7C070414D78}"/>
              </a:ext>
            </a:extLst>
          </p:cNvPr>
          <p:cNvPicPr>
            <a:picLocks noChangeAspect="1"/>
          </p:cNvPicPr>
          <p:nvPr/>
        </p:nvPicPr>
        <p:blipFill>
          <a:blip r:embed="rId4"/>
          <a:stretch>
            <a:fillRect/>
          </a:stretch>
        </p:blipFill>
        <p:spPr>
          <a:xfrm>
            <a:off x="6153657" y="3977924"/>
            <a:ext cx="3276604" cy="1747096"/>
          </a:xfrm>
          <a:prstGeom prst="rect">
            <a:avLst/>
          </a:prstGeom>
        </p:spPr>
      </p:pic>
      <p:pic>
        <p:nvPicPr>
          <p:cNvPr id="15" name="Sonido grabado">
            <a:hlinkClick r:id="" action="ppaction://media"/>
            <a:extLst>
              <a:ext uri="{FF2B5EF4-FFF2-40B4-BE49-F238E27FC236}">
                <a16:creationId xmlns:a16="http://schemas.microsoft.com/office/drawing/2014/main" id="{A227DB61-877C-4A2A-9E2C-ABF223F45D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15439" y="5832132"/>
            <a:ext cx="609600" cy="609600"/>
          </a:xfrm>
          <a:prstGeom prst="rect">
            <a:avLst/>
          </a:prstGeom>
        </p:spPr>
      </p:pic>
    </p:spTree>
    <p:extLst>
      <p:ext uri="{BB962C8B-B14F-4D97-AF65-F5344CB8AC3E}">
        <p14:creationId xmlns:p14="http://schemas.microsoft.com/office/powerpoint/2010/main" val="3059617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15"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E7B273-670E-4E39-A0B0-5CB66572DB2C}"/>
              </a:ext>
            </a:extLst>
          </p:cNvPr>
          <p:cNvSpPr>
            <a:spLocks noGrp="1"/>
          </p:cNvSpPr>
          <p:nvPr>
            <p:ph type="title"/>
          </p:nvPr>
        </p:nvSpPr>
        <p:spPr/>
        <p:txBody>
          <a:bodyPr>
            <a:normAutofit/>
          </a:bodyPr>
          <a:lstStyle/>
          <a:p>
            <a:pPr algn="ctr"/>
            <a:r>
              <a:rPr lang="es-ES" sz="4000" b="0" i="0" dirty="0">
                <a:solidFill>
                  <a:schemeClr val="bg1"/>
                </a:solidFill>
                <a:effectLst/>
              </a:rPr>
              <a:t>¿Cómo lograr que una organización ascienda a niveles superiores?</a:t>
            </a:r>
            <a:endParaRPr lang="es-PE" sz="4000" dirty="0">
              <a:solidFill>
                <a:schemeClr val="bg1"/>
              </a:solidFill>
            </a:endParaRPr>
          </a:p>
        </p:txBody>
      </p:sp>
      <p:pic>
        <p:nvPicPr>
          <p:cNvPr id="4" name="Imagen 3">
            <a:extLst>
              <a:ext uri="{FF2B5EF4-FFF2-40B4-BE49-F238E27FC236}">
                <a16:creationId xmlns:a16="http://schemas.microsoft.com/office/drawing/2014/main" id="{5F7C4140-E6C7-4CB5-8AED-0083E8C639B2}"/>
              </a:ext>
            </a:extLst>
          </p:cNvPr>
          <p:cNvPicPr>
            <a:picLocks noChangeAspect="1"/>
          </p:cNvPicPr>
          <p:nvPr/>
        </p:nvPicPr>
        <p:blipFill>
          <a:blip r:embed="rId4"/>
          <a:stretch>
            <a:fillRect/>
          </a:stretch>
        </p:blipFill>
        <p:spPr>
          <a:xfrm>
            <a:off x="6337518" y="4524438"/>
            <a:ext cx="2214057" cy="1360749"/>
          </a:xfrm>
          <a:prstGeom prst="rect">
            <a:avLst/>
          </a:prstGeom>
        </p:spPr>
      </p:pic>
      <p:sp>
        <p:nvSpPr>
          <p:cNvPr id="6" name="CuadroTexto 5">
            <a:extLst>
              <a:ext uri="{FF2B5EF4-FFF2-40B4-BE49-F238E27FC236}">
                <a16:creationId xmlns:a16="http://schemas.microsoft.com/office/drawing/2014/main" id="{D55A0E19-290C-431C-9183-BCF7D6BAD2BF}"/>
              </a:ext>
            </a:extLst>
          </p:cNvPr>
          <p:cNvSpPr txBox="1"/>
          <p:nvPr/>
        </p:nvSpPr>
        <p:spPr>
          <a:xfrm>
            <a:off x="4984463" y="978454"/>
            <a:ext cx="5400673" cy="1938992"/>
          </a:xfrm>
          <a:prstGeom prst="rect">
            <a:avLst/>
          </a:prstGeom>
          <a:noFill/>
        </p:spPr>
        <p:txBody>
          <a:bodyPr wrap="square" rtlCol="0">
            <a:spAutoFit/>
          </a:bodyPr>
          <a:lstStyle/>
          <a:p>
            <a:pPr algn="just"/>
            <a:r>
              <a:rPr lang="es-ES" sz="2000" dirty="0">
                <a:solidFill>
                  <a:schemeClr val="tx1">
                    <a:lumMod val="65000"/>
                    <a:lumOff val="35000"/>
                  </a:schemeClr>
                </a:solidFill>
                <a:latin typeface="Corbel" panose="020B0503020204020204" pitchFamily="34" charset="0"/>
              </a:rPr>
              <a:t>Para lograr que una organización ascienda a niveles superiores es necesario que tanto el líder como los demás miembros, reúnan tres capacidades para poder crear, consolidar e incrementar su posición. Siendo estas: </a:t>
            </a:r>
          </a:p>
          <a:p>
            <a:pPr algn="just"/>
            <a:endParaRPr lang="es-PE" sz="2000" dirty="0">
              <a:solidFill>
                <a:schemeClr val="tx1">
                  <a:lumMod val="65000"/>
                  <a:lumOff val="35000"/>
                </a:schemeClr>
              </a:solidFill>
              <a:latin typeface="Corbel" panose="020B0503020204020204" pitchFamily="34" charset="0"/>
            </a:endParaRPr>
          </a:p>
        </p:txBody>
      </p:sp>
      <p:sp>
        <p:nvSpPr>
          <p:cNvPr id="8" name="Rectángulo 7">
            <a:extLst>
              <a:ext uri="{FF2B5EF4-FFF2-40B4-BE49-F238E27FC236}">
                <a16:creationId xmlns:a16="http://schemas.microsoft.com/office/drawing/2014/main" id="{253180B7-2C3C-4D07-9A15-5E1202897780}"/>
              </a:ext>
            </a:extLst>
          </p:cNvPr>
          <p:cNvSpPr/>
          <p:nvPr/>
        </p:nvSpPr>
        <p:spPr>
          <a:xfrm>
            <a:off x="4770151" y="838087"/>
            <a:ext cx="5829299" cy="193899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9" name="CuadroTexto 8">
            <a:extLst>
              <a:ext uri="{FF2B5EF4-FFF2-40B4-BE49-F238E27FC236}">
                <a16:creationId xmlns:a16="http://schemas.microsoft.com/office/drawing/2014/main" id="{3A436343-21B7-43C3-A234-A1AEFCE6CFA2}"/>
              </a:ext>
            </a:extLst>
          </p:cNvPr>
          <p:cNvSpPr txBox="1"/>
          <p:nvPr/>
        </p:nvSpPr>
        <p:spPr>
          <a:xfrm>
            <a:off x="3610482" y="3866200"/>
            <a:ext cx="2433637" cy="369332"/>
          </a:xfrm>
          <a:prstGeom prst="rect">
            <a:avLst/>
          </a:prstGeom>
          <a:noFill/>
        </p:spPr>
        <p:txBody>
          <a:bodyPr wrap="square" rtlCol="0">
            <a:spAutoFit/>
          </a:bodyPr>
          <a:lstStyle/>
          <a:p>
            <a:r>
              <a:rPr lang="es-PE" b="1" dirty="0">
                <a:solidFill>
                  <a:schemeClr val="tx1">
                    <a:lumMod val="65000"/>
                    <a:lumOff val="35000"/>
                  </a:schemeClr>
                </a:solidFill>
              </a:rPr>
              <a:t>CAPACIDAD TÉCNICA </a:t>
            </a:r>
          </a:p>
        </p:txBody>
      </p:sp>
      <p:sp>
        <p:nvSpPr>
          <p:cNvPr id="11" name="CuadroTexto 10">
            <a:extLst>
              <a:ext uri="{FF2B5EF4-FFF2-40B4-BE49-F238E27FC236}">
                <a16:creationId xmlns:a16="http://schemas.microsoft.com/office/drawing/2014/main" id="{E33CB29F-0306-476C-A0C4-06B0F3479FA4}"/>
              </a:ext>
            </a:extLst>
          </p:cNvPr>
          <p:cNvSpPr txBox="1"/>
          <p:nvPr/>
        </p:nvSpPr>
        <p:spPr>
          <a:xfrm>
            <a:off x="6229859" y="3866200"/>
            <a:ext cx="2433637" cy="369332"/>
          </a:xfrm>
          <a:prstGeom prst="rect">
            <a:avLst/>
          </a:prstGeom>
          <a:noFill/>
        </p:spPr>
        <p:txBody>
          <a:bodyPr wrap="square" rtlCol="0">
            <a:spAutoFit/>
          </a:bodyPr>
          <a:lstStyle/>
          <a:p>
            <a:r>
              <a:rPr lang="es-PE" b="1" dirty="0">
                <a:solidFill>
                  <a:schemeClr val="tx1">
                    <a:lumMod val="65000"/>
                    <a:lumOff val="35000"/>
                  </a:schemeClr>
                </a:solidFill>
              </a:rPr>
              <a:t>CAPACIDAD HUMANA</a:t>
            </a:r>
          </a:p>
        </p:txBody>
      </p:sp>
      <p:sp>
        <p:nvSpPr>
          <p:cNvPr id="13" name="CuadroTexto 12">
            <a:extLst>
              <a:ext uri="{FF2B5EF4-FFF2-40B4-BE49-F238E27FC236}">
                <a16:creationId xmlns:a16="http://schemas.microsoft.com/office/drawing/2014/main" id="{E51628CF-B6B9-404F-8911-EEBB6251FB89}"/>
              </a:ext>
            </a:extLst>
          </p:cNvPr>
          <p:cNvSpPr txBox="1"/>
          <p:nvPr/>
        </p:nvSpPr>
        <p:spPr>
          <a:xfrm>
            <a:off x="8991599" y="3876538"/>
            <a:ext cx="2947482" cy="369332"/>
          </a:xfrm>
          <a:prstGeom prst="rect">
            <a:avLst/>
          </a:prstGeom>
          <a:noFill/>
        </p:spPr>
        <p:txBody>
          <a:bodyPr wrap="square" rtlCol="0">
            <a:spAutoFit/>
          </a:bodyPr>
          <a:lstStyle/>
          <a:p>
            <a:r>
              <a:rPr lang="es-PE" b="1" dirty="0">
                <a:solidFill>
                  <a:schemeClr val="tx1">
                    <a:lumMod val="65000"/>
                    <a:lumOff val="35000"/>
                  </a:schemeClr>
                </a:solidFill>
              </a:rPr>
              <a:t>CAPACIDAD INTELECTUAL </a:t>
            </a:r>
          </a:p>
        </p:txBody>
      </p:sp>
      <p:sp>
        <p:nvSpPr>
          <p:cNvPr id="15" name="Rectángulo 14">
            <a:extLst>
              <a:ext uri="{FF2B5EF4-FFF2-40B4-BE49-F238E27FC236}">
                <a16:creationId xmlns:a16="http://schemas.microsoft.com/office/drawing/2014/main" id="{004E2F39-FA08-4A13-B8DD-DCE239A8370E}"/>
              </a:ext>
            </a:extLst>
          </p:cNvPr>
          <p:cNvSpPr/>
          <p:nvPr/>
        </p:nvSpPr>
        <p:spPr>
          <a:xfrm>
            <a:off x="3610482" y="3851980"/>
            <a:ext cx="2319337" cy="4537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7" name="Rectángulo 16">
            <a:extLst>
              <a:ext uri="{FF2B5EF4-FFF2-40B4-BE49-F238E27FC236}">
                <a16:creationId xmlns:a16="http://schemas.microsoft.com/office/drawing/2014/main" id="{05D39359-28E4-4CBE-BBDC-4038D7329D3E}"/>
              </a:ext>
            </a:extLst>
          </p:cNvPr>
          <p:cNvSpPr/>
          <p:nvPr/>
        </p:nvSpPr>
        <p:spPr>
          <a:xfrm>
            <a:off x="6225602" y="3851980"/>
            <a:ext cx="2437894" cy="4537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9" name="Rectángulo 18">
            <a:extLst>
              <a:ext uri="{FF2B5EF4-FFF2-40B4-BE49-F238E27FC236}">
                <a16:creationId xmlns:a16="http://schemas.microsoft.com/office/drawing/2014/main" id="{4D89600A-DFA8-4733-8F4E-AF1DBFEFDEFA}"/>
              </a:ext>
            </a:extLst>
          </p:cNvPr>
          <p:cNvSpPr/>
          <p:nvPr/>
        </p:nvSpPr>
        <p:spPr>
          <a:xfrm>
            <a:off x="8991599" y="3851980"/>
            <a:ext cx="2947482" cy="45376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0" name="Flecha: hacia abajo 19">
            <a:extLst>
              <a:ext uri="{FF2B5EF4-FFF2-40B4-BE49-F238E27FC236}">
                <a16:creationId xmlns:a16="http://schemas.microsoft.com/office/drawing/2014/main" id="{9AF207CB-7120-410C-895E-5466E991E736}"/>
              </a:ext>
            </a:extLst>
          </p:cNvPr>
          <p:cNvSpPr/>
          <p:nvPr/>
        </p:nvSpPr>
        <p:spPr>
          <a:xfrm rot="2020244">
            <a:off x="4766669" y="3177136"/>
            <a:ext cx="435589" cy="451609"/>
          </a:xfrm>
          <a:prstGeom prst="downArrow">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4" name="Flecha: hacia abajo 23">
            <a:extLst>
              <a:ext uri="{FF2B5EF4-FFF2-40B4-BE49-F238E27FC236}">
                <a16:creationId xmlns:a16="http://schemas.microsoft.com/office/drawing/2014/main" id="{3598AB44-0BF9-4CB6-B1CE-D9466A7A5CC4}"/>
              </a:ext>
            </a:extLst>
          </p:cNvPr>
          <p:cNvSpPr/>
          <p:nvPr/>
        </p:nvSpPr>
        <p:spPr>
          <a:xfrm>
            <a:off x="7226753" y="3181677"/>
            <a:ext cx="435589" cy="451609"/>
          </a:xfrm>
          <a:prstGeom prst="downArrow">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6" name="Flecha: hacia abajo 25">
            <a:extLst>
              <a:ext uri="{FF2B5EF4-FFF2-40B4-BE49-F238E27FC236}">
                <a16:creationId xmlns:a16="http://schemas.microsoft.com/office/drawing/2014/main" id="{098DA17E-0CFC-421A-88E7-A5949ACFBEC5}"/>
              </a:ext>
            </a:extLst>
          </p:cNvPr>
          <p:cNvSpPr/>
          <p:nvPr/>
        </p:nvSpPr>
        <p:spPr>
          <a:xfrm rot="19598945">
            <a:off x="10167341" y="3177135"/>
            <a:ext cx="435589" cy="451609"/>
          </a:xfrm>
          <a:prstGeom prst="downArrow">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27" name="Sonido grabado">
            <a:hlinkClick r:id="" action="ppaction://media"/>
            <a:extLst>
              <a:ext uri="{FF2B5EF4-FFF2-40B4-BE49-F238E27FC236}">
                <a16:creationId xmlns:a16="http://schemas.microsoft.com/office/drawing/2014/main" id="{D11468AD-1C3B-4998-9509-C6A40C2E68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07486" y="5917844"/>
            <a:ext cx="609600" cy="609600"/>
          </a:xfrm>
          <a:prstGeom prst="rect">
            <a:avLst/>
          </a:prstGeom>
        </p:spPr>
      </p:pic>
    </p:spTree>
    <p:extLst>
      <p:ext uri="{BB962C8B-B14F-4D97-AF65-F5344CB8AC3E}">
        <p14:creationId xmlns:p14="http://schemas.microsoft.com/office/powerpoint/2010/main" val="3157496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09"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596917-1BB2-430C-A2FB-0FFD65CCE58C}"/>
              </a:ext>
            </a:extLst>
          </p:cNvPr>
          <p:cNvSpPr>
            <a:spLocks noGrp="1"/>
          </p:cNvSpPr>
          <p:nvPr>
            <p:ph type="title"/>
          </p:nvPr>
        </p:nvSpPr>
        <p:spPr/>
        <p:txBody>
          <a:bodyPr>
            <a:normAutofit/>
          </a:bodyPr>
          <a:lstStyle/>
          <a:p>
            <a:pPr algn="ctr"/>
            <a:r>
              <a:rPr lang="es-PE" sz="4000" dirty="0">
                <a:cs typeface="Arial" panose="020B0604020202020204" pitchFamily="34" charset="0"/>
              </a:rPr>
              <a:t>Propuesta para mejorar la calidad humana en “Gamarra”</a:t>
            </a:r>
            <a:endParaRPr lang="es-ES" sz="4000" dirty="0">
              <a:cs typeface="Arial" panose="020B0604020202020204" pitchFamily="34" charset="0"/>
            </a:endParaRPr>
          </a:p>
        </p:txBody>
      </p:sp>
      <p:pic>
        <p:nvPicPr>
          <p:cNvPr id="6" name="Imagen 5">
            <a:extLst>
              <a:ext uri="{FF2B5EF4-FFF2-40B4-BE49-F238E27FC236}">
                <a16:creationId xmlns:a16="http://schemas.microsoft.com/office/drawing/2014/main" id="{3CFEFFF9-905B-4341-8991-163A883BCE3C}"/>
              </a:ext>
            </a:extLst>
          </p:cNvPr>
          <p:cNvPicPr>
            <a:picLocks noChangeAspect="1"/>
          </p:cNvPicPr>
          <p:nvPr/>
        </p:nvPicPr>
        <p:blipFill>
          <a:blip r:embed="rId4"/>
          <a:stretch>
            <a:fillRect/>
          </a:stretch>
        </p:blipFill>
        <p:spPr>
          <a:xfrm>
            <a:off x="4200950" y="1609788"/>
            <a:ext cx="2962275" cy="1543050"/>
          </a:xfrm>
          <a:prstGeom prst="rect">
            <a:avLst/>
          </a:prstGeom>
          <a:ln w="76200">
            <a:solidFill>
              <a:schemeClr val="accent1">
                <a:lumMod val="75000"/>
              </a:schemeClr>
            </a:solidFill>
          </a:ln>
        </p:spPr>
      </p:pic>
      <p:pic>
        <p:nvPicPr>
          <p:cNvPr id="7" name="Imagen 6">
            <a:extLst>
              <a:ext uri="{FF2B5EF4-FFF2-40B4-BE49-F238E27FC236}">
                <a16:creationId xmlns:a16="http://schemas.microsoft.com/office/drawing/2014/main" id="{46A2433C-24F6-4505-8F33-F99F69CEBC3B}"/>
              </a:ext>
            </a:extLst>
          </p:cNvPr>
          <p:cNvPicPr>
            <a:picLocks noChangeAspect="1"/>
          </p:cNvPicPr>
          <p:nvPr/>
        </p:nvPicPr>
        <p:blipFill>
          <a:blip r:embed="rId5"/>
          <a:stretch>
            <a:fillRect/>
          </a:stretch>
        </p:blipFill>
        <p:spPr>
          <a:xfrm>
            <a:off x="4074961" y="3667316"/>
            <a:ext cx="3214254" cy="2484933"/>
          </a:xfrm>
          <a:prstGeom prst="rect">
            <a:avLst/>
          </a:prstGeom>
          <a:ln w="76200">
            <a:solidFill>
              <a:schemeClr val="accent1">
                <a:lumMod val="75000"/>
              </a:schemeClr>
            </a:solidFill>
          </a:ln>
        </p:spPr>
      </p:pic>
      <p:pic>
        <p:nvPicPr>
          <p:cNvPr id="8" name="Imagen 7">
            <a:extLst>
              <a:ext uri="{FF2B5EF4-FFF2-40B4-BE49-F238E27FC236}">
                <a16:creationId xmlns:a16="http://schemas.microsoft.com/office/drawing/2014/main" id="{831D262B-C233-4934-AEFC-596E80A4A0B7}"/>
              </a:ext>
            </a:extLst>
          </p:cNvPr>
          <p:cNvPicPr>
            <a:picLocks noChangeAspect="1"/>
          </p:cNvPicPr>
          <p:nvPr/>
        </p:nvPicPr>
        <p:blipFill>
          <a:blip r:embed="rId6"/>
          <a:stretch>
            <a:fillRect/>
          </a:stretch>
        </p:blipFill>
        <p:spPr>
          <a:xfrm>
            <a:off x="7821309" y="924116"/>
            <a:ext cx="2628900" cy="1743075"/>
          </a:xfrm>
          <a:prstGeom prst="rect">
            <a:avLst/>
          </a:prstGeom>
          <a:ln w="76200">
            <a:solidFill>
              <a:schemeClr val="accent1">
                <a:lumMod val="75000"/>
              </a:schemeClr>
            </a:solidFill>
          </a:ln>
        </p:spPr>
      </p:pic>
      <p:pic>
        <p:nvPicPr>
          <p:cNvPr id="9" name="Imagen 8">
            <a:extLst>
              <a:ext uri="{FF2B5EF4-FFF2-40B4-BE49-F238E27FC236}">
                <a16:creationId xmlns:a16="http://schemas.microsoft.com/office/drawing/2014/main" id="{4090A973-90EB-4330-A139-6A378A59A8D8}"/>
              </a:ext>
            </a:extLst>
          </p:cNvPr>
          <p:cNvPicPr>
            <a:picLocks noChangeAspect="1"/>
          </p:cNvPicPr>
          <p:nvPr/>
        </p:nvPicPr>
        <p:blipFill>
          <a:blip r:embed="rId7"/>
          <a:stretch>
            <a:fillRect/>
          </a:stretch>
        </p:blipFill>
        <p:spPr>
          <a:xfrm>
            <a:off x="7821309" y="3152838"/>
            <a:ext cx="3827659" cy="1872095"/>
          </a:xfrm>
          <a:prstGeom prst="rect">
            <a:avLst/>
          </a:prstGeom>
          <a:ln w="76200">
            <a:solidFill>
              <a:schemeClr val="accent1">
                <a:lumMod val="75000"/>
              </a:schemeClr>
            </a:solidFill>
          </a:ln>
        </p:spPr>
      </p:pic>
      <p:pic>
        <p:nvPicPr>
          <p:cNvPr id="3" name="Grabación (1)">
            <a:hlinkClick r:id="" action="ppaction://media"/>
            <a:extLst>
              <a:ext uri="{FF2B5EF4-FFF2-40B4-BE49-F238E27FC236}">
                <a16:creationId xmlns:a16="http://schemas.microsoft.com/office/drawing/2014/main" id="{DA4C02B3-00B3-4ABB-9C55-93E223D3B9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39368" y="6152249"/>
            <a:ext cx="609600" cy="609600"/>
          </a:xfrm>
          <a:prstGeom prst="rect">
            <a:avLst/>
          </a:prstGeom>
        </p:spPr>
      </p:pic>
    </p:spTree>
    <p:extLst>
      <p:ext uri="{BB962C8B-B14F-4D97-AF65-F5344CB8AC3E}">
        <p14:creationId xmlns:p14="http://schemas.microsoft.com/office/powerpoint/2010/main" val="1146187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05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64CDA70-F1BC-4A32-B661-95CF8AAA7055}"/>
              </a:ext>
            </a:extLst>
          </p:cNvPr>
          <p:cNvPicPr>
            <a:picLocks noChangeAspect="1"/>
          </p:cNvPicPr>
          <p:nvPr/>
        </p:nvPicPr>
        <p:blipFill rotWithShape="1">
          <a:blip r:embed="rId2"/>
          <a:srcRect t="3268"/>
          <a:stretch/>
        </p:blipFill>
        <p:spPr>
          <a:xfrm>
            <a:off x="2134514" y="1232452"/>
            <a:ext cx="8719017" cy="5625548"/>
          </a:xfrm>
          <a:prstGeom prst="rect">
            <a:avLst/>
          </a:prstGeom>
        </p:spPr>
      </p:pic>
    </p:spTree>
    <p:extLst>
      <p:ext uri="{BB962C8B-B14F-4D97-AF65-F5344CB8AC3E}">
        <p14:creationId xmlns:p14="http://schemas.microsoft.com/office/powerpoint/2010/main" val="2134468505"/>
      </p:ext>
    </p:extLst>
  </p:cSld>
  <p:clrMapOvr>
    <a:masterClrMapping/>
  </p:clrMapOvr>
  <p:transition spd="slow">
    <p:randomBar dir="vert"/>
  </p:transition>
</p:sld>
</file>

<file path=ppt/theme/theme1.xml><?xml version="1.0" encoding="utf-8"?>
<a:theme xmlns:a="http://schemas.openxmlformats.org/drawingml/2006/main" name="Marco">
  <a:themeElements>
    <a:clrScheme name="Marco">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Marco">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arco">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TM03457475[[fn=Marco]]</Template>
  <TotalTime>335</TotalTime>
  <Words>417</Words>
  <Application>Microsoft Office PowerPoint</Application>
  <PresentationFormat>Panorámica</PresentationFormat>
  <Paragraphs>29</Paragraphs>
  <Slides>8</Slides>
  <Notes>0</Notes>
  <HiddenSlides>0</HiddenSlides>
  <MMClips>6</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vt:i4>
      </vt:variant>
    </vt:vector>
  </HeadingPairs>
  <TitlesOfParts>
    <vt:vector size="15" baseType="lpstr">
      <vt:lpstr>Arial</vt:lpstr>
      <vt:lpstr>Bahnschrift Condensed</vt:lpstr>
      <vt:lpstr>Bahnschrift SemiLight Condensed</vt:lpstr>
      <vt:lpstr>Corbel</vt:lpstr>
      <vt:lpstr>Wingdings</vt:lpstr>
      <vt:lpstr>Wingdings 2</vt:lpstr>
      <vt:lpstr>Marco</vt:lpstr>
      <vt:lpstr>TRABAJO GRUPAL</vt:lpstr>
      <vt:lpstr>Experiencias Prácticas</vt:lpstr>
      <vt:lpstr>¿Qué indicios pueden hacer pensar que una organización o una parte de ella está en un cierto nivel?</vt:lpstr>
      <vt:lpstr>¿Hay riesgo de que una organización se deslice hacia niveles inferiores? ¿Por qué?</vt:lpstr>
      <vt:lpstr>¿Qué papel tiene el liderazgo en la mejora de la calidad humana en el trato dentro de la empresa?</vt:lpstr>
      <vt:lpstr>¿Cómo lograr que una organización ascienda a niveles superiores?</vt:lpstr>
      <vt:lpstr>Propuesta para mejorar la calidad humana en “Gamarra”</vt:lpstr>
      <vt:lpstr>Presentación de PowerPoint</vt:lpstr>
    </vt:vector>
  </TitlesOfParts>
  <Company>PC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Experiencias Practicas:</dc:title>
  <dc:creator>Usuario</dc:creator>
  <cp:lastModifiedBy>MONSALVE TUESTA CAROLINE VANESSA</cp:lastModifiedBy>
  <cp:revision>25</cp:revision>
  <dcterms:created xsi:type="dcterms:W3CDTF">2020-10-18T04:26:13Z</dcterms:created>
  <dcterms:modified xsi:type="dcterms:W3CDTF">2020-10-21T04:39:25Z</dcterms:modified>
</cp:coreProperties>
</file>